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B16B449-0CAE-492A-BC37-E95C6442BF18}">
  <a:tblStyle styleId="{0B16B449-0CAE-492A-BC37-E95C6442BF18}"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1B50638-1988-4991-A3ED-03C26646A7F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slide" Target="slides/slide3.xml"/><Relationship Id="rId22" Type="http://schemas.openxmlformats.org/officeDocument/2006/relationships/font" Target="fonts/PlusJakartaSansMedium-italic.fntdata"/><Relationship Id="rId10" Type="http://schemas.openxmlformats.org/officeDocument/2006/relationships/slide" Target="slides/slide2.xml"/><Relationship Id="rId21" Type="http://schemas.openxmlformats.org/officeDocument/2006/relationships/font" Target="fonts/PlusJakartaSansMedium-bold.fntdata"/><Relationship Id="rId13" Type="http://schemas.openxmlformats.org/officeDocument/2006/relationships/slide" Target="slides/slide5.xml"/><Relationship Id="rId12" Type="http://schemas.openxmlformats.org/officeDocument/2006/relationships/slide" Target="slides/slide4.xml"/><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535551aa6_0_2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535551aa6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535551aa6_0_2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4535551aa6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4535551aa6_0_2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4535551aa6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4535551aa6_0_2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4535551aa6_0_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535551aa6_0_2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4535551aa6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3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4107540"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4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200" cy="7695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hyperlink" Target="https://smarthistory.org/oracle-bone/" TargetMode="External"/><Relationship Id="rId5" Type="http://schemas.openxmlformats.org/officeDocument/2006/relationships/image" Target="../media/image1.png"/><Relationship Id="rId6" Type="http://schemas.openxmlformats.org/officeDocument/2006/relationships/hyperlink" Target="https://afe.easia.columbia.edu/ps/cup/oracle_bone_general.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www.asiasocietymuseum.org/region_object.asp?RegionID=4&amp;CountryID=12&amp;ChapterID=22&amp;ObjectID=493" TargetMode="External"/><Relationship Id="rId6" Type="http://schemas.openxmlformats.org/officeDocument/2006/relationships/hyperlink" Target="https://afe.easia.columbia.edu/ps/cup/oracle_bone_warfare.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afe.easia.columbia.edu/special/china_4000bce_bronze.htm#student" TargetMode="External"/><Relationship Id="rId6" Type="http://schemas.openxmlformats.org/officeDocument/2006/relationships/hyperlink" Target="https://afe.easia.columbia.edu/ps/cup/oracle_bone_childbearing.pdf" TargetMode="External"/><Relationship Id="rId7" Type="http://schemas.openxmlformats.org/officeDocument/2006/relationships/hyperlink" Target="https://smarthistory.org/tomb-of-fu-hao/"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The Shang Dynasty in Ancient China</a:t>
            </a:r>
            <a:endParaRPr sz="18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1878102" y="8918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49" name="Google Shape;149;p37"/>
          <p:cNvPicPr preferRelativeResize="0"/>
          <p:nvPr/>
        </p:nvPicPr>
        <p:blipFill rotWithShape="1">
          <a:blip r:embed="rId4">
            <a:alphaModFix/>
          </a:blip>
          <a:srcRect b="0" l="0" r="0" t="0"/>
          <a:stretch/>
        </p:blipFill>
        <p:spPr>
          <a:xfrm>
            <a:off x="694375" y="809559"/>
            <a:ext cx="1004826" cy="1004826"/>
          </a:xfrm>
          <a:prstGeom prst="rect">
            <a:avLst/>
          </a:prstGeom>
          <a:noFill/>
          <a:ln>
            <a:noFill/>
          </a:ln>
        </p:spPr>
      </p:pic>
      <p:sp>
        <p:nvSpPr>
          <p:cNvPr id="150" name="Google Shape;150;p37"/>
          <p:cNvSpPr txBox="1"/>
          <p:nvPr/>
        </p:nvSpPr>
        <p:spPr>
          <a:xfrm>
            <a:off x="359789" y="5732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graphicFrame>
        <p:nvGraphicFramePr>
          <p:cNvPr id="151" name="Google Shape;151;p37"/>
          <p:cNvGraphicFramePr/>
          <p:nvPr/>
        </p:nvGraphicFramePr>
        <p:xfrm>
          <a:off x="453788" y="1913388"/>
          <a:ext cx="3000000" cy="3000000"/>
        </p:xfrm>
        <a:graphic>
          <a:graphicData uri="http://schemas.openxmlformats.org/drawingml/2006/table">
            <a:tbl>
              <a:tblPr>
                <a:noFill/>
                <a:tableStyleId>{0B16B449-0CAE-492A-BC37-E95C6442BF18}</a:tableStyleId>
              </a:tblPr>
              <a:tblGrid>
                <a:gridCol w="4433525"/>
                <a:gridCol w="2431375"/>
              </a:tblGrid>
              <a:tr h="4895200">
                <a:tc>
                  <a:txBody>
                    <a:bodyPr/>
                    <a:lstStyle/>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The Shang Dynasty is the first historically confirmed dynasty in China, following the semi-legendary Xia Dynasty. The Xia are thought to have ruled along the Huang He (Yellow) River before written records existed and has not been confirmed with archaeological evidence. </a:t>
                      </a:r>
                      <a:r>
                        <a:rPr b="1" lang="en" sz="1200">
                          <a:latin typeface="Inter"/>
                          <a:ea typeface="Inter"/>
                          <a:cs typeface="Inter"/>
                          <a:sym typeface="Inter"/>
                        </a:rPr>
                        <a:t>(A) </a:t>
                      </a:r>
                      <a:r>
                        <a:rPr lang="en" sz="1200">
                          <a:latin typeface="Inter"/>
                          <a:ea typeface="Inter"/>
                          <a:cs typeface="Inter"/>
                          <a:sym typeface="Inter"/>
                        </a:rPr>
                        <a:t>However, later accounts describe their advances in irrigation, agriculture, and bronze-working as laying the groundwork for the dynasties that followed.</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Situated along the Huang He in what is now northern China, the Shang Dynasty became one of the earliest recorded civilizations in East Asia, supported by archaeological discoveries and written records. Farming replaced earlier nomadic lifeways, with Shang agriculture producing a variety of grains such as millet and wheat. They also raised domesticated animals and hunted for food. Population growth and increased agricultural production led to the establishment of cities. </a:t>
                      </a:r>
                      <a:r>
                        <a:rPr b="1" lang="en" sz="1200">
                          <a:latin typeface="Inter"/>
                          <a:ea typeface="Inter"/>
                          <a:cs typeface="Inter"/>
                          <a:sym typeface="Inter"/>
                        </a:rPr>
                        <a:t>(B)</a:t>
                      </a:r>
                      <a:endParaRPr b="1"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Shang society was organized into distinct social classes. At the top were the kings and the wealthy elite, followed by the military and government officials. Skilled artisans and craftspeople came next, while peasants—primarily farmers—formed the largest class. Evidence suggests that some peasants may have been enslaved. </a:t>
                      </a:r>
                      <a:r>
                        <a:rPr b="1" lang="en" sz="1200">
                          <a:latin typeface="Inter"/>
                          <a:ea typeface="Inter"/>
                          <a:cs typeface="Inter"/>
                          <a:sym typeface="Inter"/>
                        </a:rPr>
                        <a:t>(C) </a:t>
                      </a:r>
                      <a:endParaRPr b="1"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Kings ruled with the belief that their authority came from the gods, acting as both political leaders and religious figures. They commanded armies, made laws, and performed sacred rituals. One of the dynasty’s most important contributions was the development of writing, seen in inscriptions carved onto oracle bones used for divination </a:t>
                      </a:r>
                      <a:r>
                        <a:rPr b="1" lang="en" sz="1200">
                          <a:latin typeface="Inter"/>
                          <a:ea typeface="Inter"/>
                          <a:cs typeface="Inter"/>
                          <a:sym typeface="Inter"/>
                        </a:rPr>
                        <a:t>(D)</a:t>
                      </a:r>
                      <a:r>
                        <a:rPr lang="en" sz="1200">
                          <a:latin typeface="Inter"/>
                          <a:ea typeface="Inter"/>
                          <a:cs typeface="Inter"/>
                          <a:sym typeface="Inter"/>
                        </a:rPr>
                        <a:t>. These records reveal details about kingship, warfare, agriculture, and religious practices.</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latin typeface="Inter"/>
                          <a:ea typeface="Inter"/>
                          <a:cs typeface="Inter"/>
                          <a:sym typeface="Inter"/>
                        </a:rPr>
                        <a:t>The Shang ruled from roughly 1600 to 1046 B.C.E., when they were overthrown by the Zhou. The combination of archaeological evidence and written records makes the Shang Dynasty a crucial civilization for understanding the early development of Chinese history </a:t>
                      </a:r>
                      <a:r>
                        <a:rPr b="1" lang="en" sz="1200">
                          <a:latin typeface="Inter"/>
                          <a:ea typeface="Inter"/>
                          <a:cs typeface="Inter"/>
                          <a:sym typeface="Inter"/>
                        </a:rPr>
                        <a:t>(E)</a:t>
                      </a:r>
                      <a:r>
                        <a:rPr lang="en" sz="1200">
                          <a:latin typeface="Inter"/>
                          <a:ea typeface="Inter"/>
                          <a:cs typeface="Inter"/>
                          <a:sym typeface="Inter"/>
                        </a:rPr>
                        <a:t>.</a:t>
                      </a:r>
                      <a:endParaRPr sz="120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28575">
                      <a:solidFill>
                        <a:srgbClr val="E95C3D"/>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 </a:t>
                      </a:r>
                      <a:r>
                        <a:rPr lang="en" sz="1200">
                          <a:solidFill>
                            <a:srgbClr val="000000"/>
                          </a:solidFill>
                          <a:latin typeface="Inter"/>
                          <a:ea typeface="Inter"/>
                          <a:cs typeface="Inter"/>
                          <a:sym typeface="Inter"/>
                        </a:rPr>
                        <a:t>Wh</a:t>
                      </a:r>
                      <a:r>
                        <a:rPr lang="en" sz="1200">
                          <a:latin typeface="Inter"/>
                          <a:ea typeface="Inter"/>
                          <a:cs typeface="Inter"/>
                          <a:sym typeface="Inter"/>
                        </a:rPr>
                        <a:t>y aren’t the Xia Dynasty considered the first in China?</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latin typeface="Inter"/>
                          <a:ea typeface="Inter"/>
                          <a:cs typeface="Inter"/>
                          <a:sym typeface="Inter"/>
                        </a:rPr>
                        <a:t>How did location influence the emergence of the Shang Dynasty?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C. </a:t>
                      </a:r>
                      <a:r>
                        <a:rPr lang="en" sz="1200">
                          <a:latin typeface="Inter"/>
                          <a:ea typeface="Inter"/>
                          <a:cs typeface="Inter"/>
                          <a:sym typeface="Inter"/>
                        </a:rPr>
                        <a:t>How was Shang society organized?</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D. </a:t>
                      </a:r>
                      <a:r>
                        <a:rPr lang="en" sz="1200">
                          <a:solidFill>
                            <a:srgbClr val="000000"/>
                          </a:solidFill>
                          <a:latin typeface="Inter"/>
                          <a:ea typeface="Inter"/>
                          <a:cs typeface="Inter"/>
                          <a:sym typeface="Inter"/>
                        </a:rPr>
                        <a:t>Wh</a:t>
                      </a:r>
                      <a:r>
                        <a:rPr lang="en" sz="1200">
                          <a:latin typeface="Inter"/>
                          <a:ea typeface="Inter"/>
                          <a:cs typeface="Inter"/>
                          <a:sym typeface="Inter"/>
                        </a:rPr>
                        <a:t>at roles did Shang kings play in their society?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Wh</a:t>
                      </a:r>
                      <a:r>
                        <a:rPr lang="en" sz="1200">
                          <a:latin typeface="Inter"/>
                          <a:ea typeface="Inter"/>
                          <a:cs typeface="Inter"/>
                          <a:sym typeface="Inter"/>
                        </a:rPr>
                        <a:t>y is the Shang Dynasty important to study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txBody>
                  <a:tcPr marT="109725" marB="109725" marR="109725" marL="109725">
                    <a:lnL cap="flat" cmpd="sng" w="28575">
                      <a:solidFill>
                        <a:srgbClr val="E95C3D"/>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Shang Dynasty</a:t>
            </a:r>
            <a:endParaRPr sz="15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158" name="Google Shape;158;p38"/>
          <p:cNvSpPr txBox="1"/>
          <p:nvPr/>
        </p:nvSpPr>
        <p:spPr>
          <a:xfrm>
            <a:off x="335325" y="739088"/>
            <a:ext cx="7137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how archaeological and written sources shape our understanding of life during the Shang Dynasty, and answer the questions that follow.</a:t>
            </a:r>
            <a:endParaRPr b="1" sz="1200">
              <a:solidFill>
                <a:srgbClr val="E95C3D"/>
              </a:solidFill>
              <a:latin typeface="Inter"/>
              <a:ea typeface="Inter"/>
              <a:cs typeface="Inter"/>
              <a:sym typeface="Inter"/>
            </a:endParaRPr>
          </a:p>
        </p:txBody>
      </p:sp>
      <p:sp>
        <p:nvSpPr>
          <p:cNvPr id="159" name="Google Shape;159;p38"/>
          <p:cNvSpPr txBox="1"/>
          <p:nvPr/>
        </p:nvSpPr>
        <p:spPr>
          <a:xfrm>
            <a:off x="347775" y="1857788"/>
            <a:ext cx="6813600" cy="3251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What were oracle bones used for during the Shang Dynasty, and how did people interpret them?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What role did religion and ancestor worship play in the use of oracle bones?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Why are oracle bones considered important to understanding early Chinese history and writing?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60" name="Google Shape;160;p38"/>
          <p:cNvSpPr txBox="1"/>
          <p:nvPr/>
        </p:nvSpPr>
        <p:spPr>
          <a:xfrm>
            <a:off x="347775" y="1293188"/>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1a: Oracle Bones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accent5"/>
                </a:solidFill>
                <a:latin typeface="Inter"/>
                <a:ea typeface="Inter"/>
                <a:cs typeface="Inter"/>
                <a:sym typeface="Inter"/>
                <a:hlinkClick r:id="rId4">
                  <a:extLst>
                    <a:ext uri="{A12FA001-AC4F-418D-AE19-62706E023703}">
                      <ahyp:hlinkClr val="tx"/>
                    </a:ext>
                  </a:extLst>
                </a:hlinkClick>
              </a:rPr>
              <a:t>website</a:t>
            </a:r>
            <a:r>
              <a:rPr lang="en" sz="1200">
                <a:solidFill>
                  <a:schemeClr val="dk1"/>
                </a:solidFill>
                <a:latin typeface="Inter"/>
                <a:ea typeface="Inter"/>
                <a:cs typeface="Inter"/>
                <a:sym typeface="Inter"/>
              </a:rPr>
              <a:t>, watch the video and read the information about Chinese Oracle Bones.</a:t>
            </a:r>
            <a:endParaRPr/>
          </a:p>
        </p:txBody>
      </p:sp>
      <p:pic>
        <p:nvPicPr>
          <p:cNvPr id="161" name="Google Shape;161;p38"/>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162" name="Google Shape;162;p38"/>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3" name="Google Shape;163;p38"/>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4" name="Google Shape;164;p38"/>
          <p:cNvSpPr txBox="1"/>
          <p:nvPr/>
        </p:nvSpPr>
        <p:spPr>
          <a:xfrm>
            <a:off x="344725" y="5172163"/>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Topic 1b: Primary Source: Oracle‑Bone Inscriptions of the Late Shang Dynasty</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Read the introduction and lines 8-24b of this </a:t>
            </a:r>
            <a:r>
              <a:rPr lang="en" sz="1200" u="sng">
                <a:solidFill>
                  <a:schemeClr val="accent5"/>
                </a:solidFill>
                <a:latin typeface="Inter"/>
                <a:ea typeface="Inter"/>
                <a:cs typeface="Inter"/>
                <a:sym typeface="Inter"/>
                <a:hlinkClick r:id="rId6">
                  <a:extLst>
                    <a:ext uri="{A12FA001-AC4F-418D-AE19-62706E023703}">
                      <ahyp:hlinkClr val="tx"/>
                    </a:ext>
                  </a:extLst>
                </a:hlinkClick>
              </a:rPr>
              <a:t>source </a:t>
            </a:r>
            <a:r>
              <a:rPr lang="en" sz="1200">
                <a:solidFill>
                  <a:schemeClr val="dk1"/>
                </a:solidFill>
                <a:latin typeface="Inter"/>
                <a:ea typeface="Inter"/>
                <a:cs typeface="Inter"/>
                <a:sym typeface="Inter"/>
              </a:rPr>
              <a:t>and answer the questions below. </a:t>
            </a:r>
            <a:endParaRPr b="1" sz="1200">
              <a:solidFill>
                <a:schemeClr val="dk1"/>
              </a:solidFill>
              <a:latin typeface="Inter"/>
              <a:ea typeface="Inter"/>
              <a:cs typeface="Inter"/>
              <a:sym typeface="Inter"/>
            </a:endParaRPr>
          </a:p>
        </p:txBody>
      </p:sp>
      <p:sp>
        <p:nvSpPr>
          <p:cNvPr id="165" name="Google Shape;165;p38"/>
          <p:cNvSpPr txBox="1"/>
          <p:nvPr/>
        </p:nvSpPr>
        <p:spPr>
          <a:xfrm>
            <a:off x="387550" y="5797713"/>
            <a:ext cx="6763500" cy="3599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oracle bone inscriptions tell us about how the Shang people viewed their ancestors?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Di, and what role did he play in the lives of the Shang rulers?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kinds of problems or concerns were most important to Shang rulers, based on these inscriptions?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pic>
        <p:nvPicPr>
          <p:cNvPr id="170" name="Google Shape;170;p39"/>
          <p:cNvPicPr preferRelativeResize="0"/>
          <p:nvPr/>
        </p:nvPicPr>
        <p:blipFill>
          <a:blip r:embed="rId3">
            <a:alphaModFix/>
          </a:blip>
          <a:stretch>
            <a:fillRect/>
          </a:stretch>
        </p:blipFill>
        <p:spPr>
          <a:xfrm>
            <a:off x="407906" y="9627096"/>
            <a:ext cx="431174" cy="431174"/>
          </a:xfrm>
          <a:prstGeom prst="rect">
            <a:avLst/>
          </a:prstGeom>
          <a:noFill/>
          <a:ln>
            <a:noFill/>
          </a:ln>
        </p:spPr>
      </p:pic>
      <p:sp>
        <p:nvSpPr>
          <p:cNvPr id="171" name="Google Shape;171;p39"/>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2" name="Google Shape;172;p39"/>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3" name="Google Shape;173;p39"/>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Shang Dynasty</a:t>
            </a:r>
            <a:endParaRPr sz="1500">
              <a:solidFill>
                <a:schemeClr val="dk1"/>
              </a:solidFill>
              <a:latin typeface="Halant"/>
              <a:ea typeface="Halant"/>
              <a:cs typeface="Halant"/>
              <a:sym typeface="Halant"/>
            </a:endParaRPr>
          </a:p>
        </p:txBody>
      </p:sp>
      <p:pic>
        <p:nvPicPr>
          <p:cNvPr id="174" name="Google Shape;174;p39"/>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175" name="Google Shape;175;p39"/>
          <p:cNvSpPr txBox="1"/>
          <p:nvPr/>
        </p:nvSpPr>
        <p:spPr>
          <a:xfrm>
            <a:off x="497175" y="812575"/>
            <a:ext cx="6813600" cy="554100"/>
          </a:xfrm>
          <a:prstGeom prst="rect">
            <a:avLst/>
          </a:prstGeom>
          <a:noFill/>
          <a:ln cap="flat" cmpd="sng" w="9525">
            <a:solidFill>
              <a:srgbClr val="4285F4"/>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Topic 2a: </a:t>
            </a:r>
            <a:r>
              <a:rPr b="1" lang="en" sz="1200">
                <a:latin typeface="Inter"/>
                <a:ea typeface="Inter"/>
                <a:cs typeface="Inter"/>
                <a:sym typeface="Inter"/>
              </a:rPr>
              <a:t>Warfare in Shang Dynasty</a:t>
            </a:r>
            <a:endParaRPr b="1"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View this </a:t>
            </a:r>
            <a:r>
              <a:rPr lang="en" sz="1200" u="sng">
                <a:solidFill>
                  <a:schemeClr val="hlink"/>
                </a:solidFill>
                <a:latin typeface="Inter"/>
                <a:ea typeface="Inter"/>
                <a:cs typeface="Inter"/>
                <a:sym typeface="Inter"/>
                <a:hlinkClick r:id="rId5"/>
              </a:rPr>
              <a:t>image</a:t>
            </a:r>
            <a:r>
              <a:rPr lang="en" sz="1200">
                <a:latin typeface="Inter"/>
                <a:ea typeface="Inter"/>
                <a:cs typeface="Inter"/>
                <a:sym typeface="Inter"/>
              </a:rPr>
              <a:t> and complete the table below.</a:t>
            </a:r>
            <a:endParaRPr b="1" sz="1200">
              <a:solidFill>
                <a:srgbClr val="000000"/>
              </a:solidFill>
              <a:latin typeface="Inter"/>
              <a:ea typeface="Inter"/>
              <a:cs typeface="Inter"/>
              <a:sym typeface="Inter"/>
            </a:endParaRPr>
          </a:p>
        </p:txBody>
      </p:sp>
      <p:graphicFrame>
        <p:nvGraphicFramePr>
          <p:cNvPr id="176" name="Google Shape;176;p39"/>
          <p:cNvGraphicFramePr/>
          <p:nvPr/>
        </p:nvGraphicFramePr>
        <p:xfrm>
          <a:off x="497175" y="1460438"/>
          <a:ext cx="3000000" cy="3000000"/>
        </p:xfrm>
        <a:graphic>
          <a:graphicData uri="http://schemas.openxmlformats.org/drawingml/2006/table">
            <a:tbl>
              <a:tblPr>
                <a:noFill/>
                <a:tableStyleId>{41B50638-1988-4991-A3ED-03C26646A7F2}</a:tableStyleId>
              </a:tblPr>
              <a:tblGrid>
                <a:gridCol w="2271200"/>
                <a:gridCol w="2271200"/>
                <a:gridCol w="2271200"/>
              </a:tblGrid>
              <a:tr h="754075">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Describe what is depicted in the image</a:t>
                      </a:r>
                      <a:endParaRPr sz="1200">
                        <a:latin typeface="Inter"/>
                        <a:ea typeface="Inter"/>
                        <a:cs typeface="Inter"/>
                        <a:sym typeface="Inter"/>
                      </a:endParaRPr>
                    </a:p>
                  </a:txBody>
                  <a:tcPr marT="91425" marB="91425" marR="91425" marL="91425">
                    <a:solidFill>
                      <a:srgbClr val="EEEEEE"/>
                    </a:solidFill>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is a question you have about the image?</a:t>
                      </a:r>
                      <a:endParaRPr sz="1200">
                        <a:latin typeface="Inter"/>
                        <a:ea typeface="Inter"/>
                        <a:cs typeface="Inter"/>
                        <a:sym typeface="Inter"/>
                      </a:endParaRPr>
                    </a:p>
                  </a:txBody>
                  <a:tcPr marT="91425" marB="91425" marR="91425" marL="91425">
                    <a:solidFill>
                      <a:srgbClr val="EEEEEE"/>
                    </a:solidFill>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do you think is the purpose of this Bronze Vessel?</a:t>
                      </a:r>
                      <a:endParaRPr sz="1200">
                        <a:latin typeface="Inter"/>
                        <a:ea typeface="Inter"/>
                        <a:cs typeface="Inter"/>
                        <a:sym typeface="Inter"/>
                      </a:endParaRPr>
                    </a:p>
                  </a:txBody>
                  <a:tcPr marT="91425" marB="91425" marR="91425" marL="91425">
                    <a:solidFill>
                      <a:srgbClr val="EEEEEE"/>
                    </a:solidFill>
                  </a:tcPr>
                </a:tc>
              </a:tr>
              <a:tr h="1646575">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77" name="Google Shape;177;p39"/>
          <p:cNvSpPr txBox="1"/>
          <p:nvPr/>
        </p:nvSpPr>
        <p:spPr>
          <a:xfrm>
            <a:off x="479400" y="4217763"/>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2b: Primary Source: Oracle-Bone Inscriptions on Warfare</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Read the introduction and lines 6-25 of this </a:t>
            </a:r>
            <a:r>
              <a:rPr lang="en" sz="1200" u="sng">
                <a:solidFill>
                  <a:schemeClr val="hlink"/>
                </a:solidFill>
                <a:latin typeface="Inter"/>
                <a:ea typeface="Inter"/>
                <a:cs typeface="Inter"/>
                <a:sym typeface="Inter"/>
                <a:hlinkClick r:id="rId6"/>
              </a:rPr>
              <a:t>source</a:t>
            </a:r>
            <a:r>
              <a:rPr lang="en" sz="1200">
                <a:solidFill>
                  <a:schemeClr val="dk1"/>
                </a:solidFill>
                <a:latin typeface="Inter"/>
                <a:ea typeface="Inter"/>
                <a:cs typeface="Inter"/>
                <a:sym typeface="Inter"/>
              </a:rPr>
              <a:t> and answer the questions below. </a:t>
            </a:r>
            <a:endParaRPr sz="1200">
              <a:solidFill>
                <a:schemeClr val="dk1"/>
              </a:solidFill>
              <a:latin typeface="Inter"/>
              <a:ea typeface="Inter"/>
              <a:cs typeface="Inter"/>
              <a:sym typeface="Inter"/>
            </a:endParaRPr>
          </a:p>
        </p:txBody>
      </p:sp>
      <p:sp>
        <p:nvSpPr>
          <p:cNvPr id="178" name="Google Shape;178;p39"/>
          <p:cNvSpPr txBox="1"/>
          <p:nvPr/>
        </p:nvSpPr>
        <p:spPr>
          <a:xfrm>
            <a:off x="504450" y="4876300"/>
            <a:ext cx="6763500" cy="3306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these oracle-bone inscriptions, how did the Shang people believe the god Di was connected to war?</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inscriptions tell us about the Shang Dynasty’s relationships with neighboring groups like the Fang and Ma-fang?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2" name="Shape 182"/>
        <p:cNvGrpSpPr/>
        <p:nvPr/>
      </p:nvGrpSpPr>
      <p:grpSpPr>
        <a:xfrm>
          <a:off x="0" y="0"/>
          <a:ext cx="0" cy="0"/>
          <a:chOff x="0" y="0"/>
          <a:chExt cx="0" cy="0"/>
        </a:xfrm>
      </p:grpSpPr>
      <p:pic>
        <p:nvPicPr>
          <p:cNvPr id="183" name="Google Shape;183;p40"/>
          <p:cNvPicPr preferRelativeResize="0"/>
          <p:nvPr/>
        </p:nvPicPr>
        <p:blipFill>
          <a:blip r:embed="rId3">
            <a:alphaModFix/>
          </a:blip>
          <a:stretch>
            <a:fillRect/>
          </a:stretch>
        </p:blipFill>
        <p:spPr>
          <a:xfrm>
            <a:off x="407906" y="9627096"/>
            <a:ext cx="431174" cy="431174"/>
          </a:xfrm>
          <a:prstGeom prst="rect">
            <a:avLst/>
          </a:prstGeom>
          <a:noFill/>
          <a:ln>
            <a:noFill/>
          </a:ln>
        </p:spPr>
      </p:pic>
      <p:sp>
        <p:nvSpPr>
          <p:cNvPr id="184" name="Google Shape;184;p40"/>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5" name="Google Shape;185;p40"/>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6" name="Google Shape;186;p40"/>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Shang Dynasty</a:t>
            </a:r>
            <a:endParaRPr sz="1500">
              <a:solidFill>
                <a:schemeClr val="dk1"/>
              </a:solidFill>
              <a:latin typeface="Halant"/>
              <a:ea typeface="Halant"/>
              <a:cs typeface="Halant"/>
              <a:sym typeface="Halant"/>
            </a:endParaRPr>
          </a:p>
        </p:txBody>
      </p:sp>
      <p:pic>
        <p:nvPicPr>
          <p:cNvPr id="187" name="Google Shape;187;p40"/>
          <p:cNvPicPr preferRelativeResize="0"/>
          <p:nvPr/>
        </p:nvPicPr>
        <p:blipFill>
          <a:blip r:embed="rId4">
            <a:alphaModFix/>
          </a:blip>
          <a:stretch>
            <a:fillRect/>
          </a:stretch>
        </p:blipFill>
        <p:spPr>
          <a:xfrm>
            <a:off x="77225" y="152400"/>
            <a:ext cx="1039823" cy="431175"/>
          </a:xfrm>
          <a:prstGeom prst="rect">
            <a:avLst/>
          </a:prstGeom>
          <a:noFill/>
          <a:ln>
            <a:noFill/>
          </a:ln>
        </p:spPr>
      </p:pic>
      <p:sp>
        <p:nvSpPr>
          <p:cNvPr id="188" name="Google Shape;188;p40"/>
          <p:cNvSpPr txBox="1"/>
          <p:nvPr/>
        </p:nvSpPr>
        <p:spPr>
          <a:xfrm>
            <a:off x="497175" y="846925"/>
            <a:ext cx="6813600" cy="9234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3: The Great Bronze Age of China: An Exhibition from the People's Republic of China</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Bronze vessels were not only used as weapons. Using this </a:t>
            </a:r>
            <a:r>
              <a:rPr lang="en" sz="1200" u="sng">
                <a:solidFill>
                  <a:schemeClr val="hlink"/>
                </a:solidFill>
                <a:latin typeface="Inter"/>
                <a:ea typeface="Inter"/>
                <a:cs typeface="Inter"/>
                <a:sym typeface="Inter"/>
                <a:hlinkClick r:id="rId5"/>
              </a:rPr>
              <a:t>site,</a:t>
            </a:r>
            <a:r>
              <a:rPr lang="en" sz="1200">
                <a:solidFill>
                  <a:schemeClr val="dk1"/>
                </a:solidFill>
                <a:latin typeface="Inter"/>
                <a:ea typeface="Inter"/>
                <a:cs typeface="Inter"/>
                <a:sym typeface="Inter"/>
              </a:rPr>
              <a:t> learn the additional purpose of bronze vessels during the Shang Dynasty.</a:t>
            </a:r>
            <a:endParaRPr b="1" sz="1200">
              <a:solidFill>
                <a:schemeClr val="dk1"/>
              </a:solidFill>
              <a:latin typeface="Inter"/>
              <a:ea typeface="Inter"/>
              <a:cs typeface="Inter"/>
              <a:sym typeface="Inter"/>
            </a:endParaRPr>
          </a:p>
        </p:txBody>
      </p:sp>
      <p:sp>
        <p:nvSpPr>
          <p:cNvPr id="189" name="Google Shape;189;p40"/>
          <p:cNvSpPr txBox="1"/>
          <p:nvPr/>
        </p:nvSpPr>
        <p:spPr>
          <a:xfrm>
            <a:off x="522225" y="1802400"/>
            <a:ext cx="6763500" cy="11346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different uses of bronze vessels in ancient China besides being used as weapons, and why were they important in Shang society?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90" name="Google Shape;190;p40"/>
          <p:cNvSpPr txBox="1"/>
          <p:nvPr/>
        </p:nvSpPr>
        <p:spPr>
          <a:xfrm>
            <a:off x="479400" y="3094700"/>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4: Primary Source: Oracle-Bone Inscriptions on Childbearing</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Read the introduction and lines 15a-15b of this </a:t>
            </a:r>
            <a:r>
              <a:rPr lang="en" sz="1200" u="sng">
                <a:solidFill>
                  <a:schemeClr val="hlink"/>
                </a:solidFill>
                <a:latin typeface="Inter"/>
                <a:ea typeface="Inter"/>
                <a:cs typeface="Inter"/>
                <a:sym typeface="Inter"/>
                <a:hlinkClick r:id="rId6"/>
              </a:rPr>
              <a:t>source</a:t>
            </a:r>
            <a:r>
              <a:rPr lang="en" sz="1200">
                <a:solidFill>
                  <a:schemeClr val="dk1"/>
                </a:solidFill>
                <a:latin typeface="Inter"/>
                <a:ea typeface="Inter"/>
                <a:cs typeface="Inter"/>
                <a:sym typeface="Inter"/>
              </a:rPr>
              <a:t> and answer the questions below. </a:t>
            </a:r>
            <a:endParaRPr sz="1200">
              <a:solidFill>
                <a:schemeClr val="dk1"/>
              </a:solidFill>
              <a:latin typeface="Inter"/>
              <a:ea typeface="Inter"/>
              <a:cs typeface="Inter"/>
              <a:sym typeface="Inter"/>
            </a:endParaRPr>
          </a:p>
        </p:txBody>
      </p:sp>
      <p:sp>
        <p:nvSpPr>
          <p:cNvPr id="191" name="Google Shape;191;p40"/>
          <p:cNvSpPr txBox="1"/>
          <p:nvPr/>
        </p:nvSpPr>
        <p:spPr>
          <a:xfrm>
            <a:off x="504450" y="3729547"/>
            <a:ext cx="6763500" cy="2184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these inscriptions tell us about how boys and girls were viewed in Shang society?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having a boy was considered more important than having a girl during the Shang Dynasty?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92" name="Google Shape;192;p40"/>
          <p:cNvSpPr txBox="1"/>
          <p:nvPr/>
        </p:nvSpPr>
        <p:spPr>
          <a:xfrm>
            <a:off x="479400" y="5779863"/>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5: The Tomb of Fu Hao</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hlink"/>
                </a:solidFill>
                <a:latin typeface="Inter"/>
                <a:ea typeface="Inter"/>
                <a:cs typeface="Inter"/>
                <a:sym typeface="Inter"/>
                <a:hlinkClick r:id="rId7"/>
              </a:rPr>
              <a:t>site</a:t>
            </a:r>
            <a:r>
              <a:rPr lang="en" sz="1200">
                <a:solidFill>
                  <a:schemeClr val="dk1"/>
                </a:solidFill>
                <a:latin typeface="Inter"/>
                <a:ea typeface="Inter"/>
                <a:cs typeface="Inter"/>
                <a:sym typeface="Inter"/>
              </a:rPr>
              <a:t>, learn about Fu Hao and answer the questions below.</a:t>
            </a:r>
            <a:endParaRPr sz="1200">
              <a:solidFill>
                <a:schemeClr val="dk1"/>
              </a:solidFill>
              <a:latin typeface="Inter"/>
              <a:ea typeface="Inter"/>
              <a:cs typeface="Inter"/>
              <a:sym typeface="Inter"/>
            </a:endParaRPr>
          </a:p>
        </p:txBody>
      </p:sp>
      <p:sp>
        <p:nvSpPr>
          <p:cNvPr id="193" name="Google Shape;193;p40"/>
          <p:cNvSpPr txBox="1"/>
          <p:nvPr/>
        </p:nvSpPr>
        <p:spPr>
          <a:xfrm>
            <a:off x="504450" y="6438400"/>
            <a:ext cx="6763500" cy="31887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Fu Hao and what roles did she hold in Shang society?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special collection of weapons in her tomb support these roles?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 large numbers of bronze, jade, bone objects, and human and animal sacrifices buried with Fu Hao tell us about the beliefs and social structure of the Shang Dynasty?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pic>
        <p:nvPicPr>
          <p:cNvPr id="198" name="Google Shape;198;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9" name="Google Shape;199;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0" name="Google Shape;200;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1" name="Google Shape;201;p41"/>
          <p:cNvSpPr txBox="1"/>
          <p:nvPr/>
        </p:nvSpPr>
        <p:spPr>
          <a:xfrm>
            <a:off x="730950" y="21051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In what ways do archaeological and written sources help reconstruct the history of the Shang Dynasty?</a:t>
            </a:r>
            <a:endParaRPr i="1" sz="1700">
              <a:latin typeface="Inter"/>
              <a:ea typeface="Inter"/>
              <a:cs typeface="Inter"/>
              <a:sym typeface="Inter"/>
            </a:endParaRPr>
          </a:p>
        </p:txBody>
      </p:sp>
      <p:sp>
        <p:nvSpPr>
          <p:cNvPr id="202" name="Google Shape;202;p41"/>
          <p:cNvSpPr txBox="1"/>
          <p:nvPr/>
        </p:nvSpPr>
        <p:spPr>
          <a:xfrm>
            <a:off x="349644" y="1667714"/>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203" name="Google Shape;203;p41"/>
          <p:cNvSpPr txBox="1"/>
          <p:nvPr/>
        </p:nvSpPr>
        <p:spPr>
          <a:xfrm>
            <a:off x="349650" y="3198850"/>
            <a:ext cx="70731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latin typeface="Halant"/>
                <a:ea typeface="Halant"/>
                <a:cs typeface="Halant"/>
                <a:sym typeface="Halant"/>
              </a:rPr>
              <a:t>Take a moment to reflect on the lesson today and respond to each of the prompts..</a:t>
            </a:r>
            <a:endParaRPr sz="1300">
              <a:solidFill>
                <a:srgbClr val="000000"/>
              </a:solidFill>
              <a:latin typeface="Halant"/>
              <a:ea typeface="Halant"/>
              <a:cs typeface="Halant"/>
              <a:sym typeface="Halant"/>
            </a:endParaRPr>
          </a:p>
        </p:txBody>
      </p:sp>
      <p:sp>
        <p:nvSpPr>
          <p:cNvPr id="204" name="Google Shape;204;p41"/>
          <p:cNvSpPr txBox="1"/>
          <p:nvPr/>
        </p:nvSpPr>
        <p:spPr>
          <a:xfrm>
            <a:off x="1990025" y="3605400"/>
            <a:ext cx="53271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3 things you learned about life during the Shang Dynasty from the sources examined in today’s webquest.</a:t>
            </a:r>
            <a:endParaRPr b="1" sz="1250">
              <a:solidFill>
                <a:schemeClr val="accent1"/>
              </a:solidFill>
              <a:latin typeface="Inter"/>
              <a:ea typeface="Inter"/>
              <a:cs typeface="Inter"/>
              <a:sym typeface="Inter"/>
            </a:endParaRPr>
          </a:p>
        </p:txBody>
      </p:sp>
      <p:sp>
        <p:nvSpPr>
          <p:cNvPr id="205" name="Google Shape;205;p41"/>
          <p:cNvSpPr txBox="1"/>
          <p:nvPr/>
        </p:nvSpPr>
        <p:spPr>
          <a:xfrm>
            <a:off x="1990000" y="5619400"/>
            <a:ext cx="53271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2 connections you can make between the Shang Dynasty and another civilization you’ve studied thus far.</a:t>
            </a:r>
            <a:endParaRPr b="1" sz="1200">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p:txBody>
      </p:sp>
      <p:sp>
        <p:nvSpPr>
          <p:cNvPr id="206" name="Google Shape;206;p41"/>
          <p:cNvSpPr txBox="1"/>
          <p:nvPr/>
        </p:nvSpPr>
        <p:spPr>
          <a:xfrm>
            <a:off x="1990000" y="7600600"/>
            <a:ext cx="53271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List 1 question you still have about the Shang Dynasty.</a:t>
            </a:r>
            <a:endParaRPr b="1" sz="1200">
              <a:latin typeface="Inter"/>
              <a:ea typeface="Inter"/>
              <a:cs typeface="Inter"/>
              <a:sym typeface="Inter"/>
            </a:endParaRPr>
          </a:p>
          <a:p>
            <a:pPr indent="0" lvl="0" marL="0" rtl="0" algn="l">
              <a:spcBef>
                <a:spcPts val="0"/>
              </a:spcBef>
              <a:spcAft>
                <a:spcPts val="0"/>
              </a:spcAft>
              <a:buNone/>
            </a:pPr>
            <a:r>
              <a:t/>
            </a:r>
            <a:endParaRPr b="1" sz="1300">
              <a:solidFill>
                <a:srgbClr val="E95C3D"/>
              </a:solidFill>
              <a:latin typeface="Inter"/>
              <a:ea typeface="Inter"/>
              <a:cs typeface="Inter"/>
              <a:sym typeface="Inter"/>
            </a:endParaRPr>
          </a:p>
        </p:txBody>
      </p:sp>
      <p:sp>
        <p:nvSpPr>
          <p:cNvPr id="207" name="Google Shape;207;p41"/>
          <p:cNvSpPr/>
          <p:nvPr/>
        </p:nvSpPr>
        <p:spPr>
          <a:xfrm>
            <a:off x="460669" y="3652363"/>
            <a:ext cx="1342297" cy="1731287"/>
          </a:xfrm>
          <a:prstGeom prst="rect">
            <a:avLst/>
          </a:prstGeom>
        </p:spPr>
        <p:txBody>
          <a:bodyPr>
            <a:prstTxWarp prst="textPlain"/>
          </a:bodyPr>
          <a:lstStyle/>
          <a:p>
            <a:pPr lvl="0" algn="ctr"/>
            <a:r>
              <a:rPr b="0" i="0">
                <a:ln cap="flat" cmpd="sng" w="19050">
                  <a:solidFill>
                    <a:schemeClr val="dk1"/>
                  </a:solidFill>
                  <a:prstDash val="solid"/>
                  <a:round/>
                  <a:headEnd len="sm" w="sm" type="none"/>
                  <a:tailEnd len="sm" w="sm" type="none"/>
                </a:ln>
                <a:solidFill>
                  <a:srgbClr val="6584F2"/>
                </a:solidFill>
                <a:latin typeface="Plus Jakarta Sans"/>
              </a:rPr>
              <a:t>3</a:t>
            </a:r>
          </a:p>
        </p:txBody>
      </p:sp>
      <p:sp>
        <p:nvSpPr>
          <p:cNvPr id="208" name="Google Shape;208;p41"/>
          <p:cNvSpPr/>
          <p:nvPr/>
        </p:nvSpPr>
        <p:spPr>
          <a:xfrm>
            <a:off x="455306" y="5619388"/>
            <a:ext cx="1315452" cy="1731287"/>
          </a:xfrm>
          <a:prstGeom prst="rect">
            <a:avLst/>
          </a:prstGeom>
        </p:spPr>
        <p:txBody>
          <a:bodyPr>
            <a:prstTxWarp prst="textPlain"/>
          </a:bodyPr>
          <a:lstStyle/>
          <a:p>
            <a:pPr lvl="0" algn="ctr"/>
            <a:r>
              <a:rPr b="0" i="0">
                <a:ln cap="flat" cmpd="sng" w="19050">
                  <a:solidFill>
                    <a:schemeClr val="dk1"/>
                  </a:solidFill>
                  <a:prstDash val="solid"/>
                  <a:round/>
                  <a:headEnd len="sm" w="sm" type="none"/>
                  <a:tailEnd len="sm" w="sm" type="none"/>
                </a:ln>
                <a:solidFill>
                  <a:srgbClr val="F1AF4B"/>
                </a:solidFill>
                <a:latin typeface="Plus Jakarta Sans"/>
              </a:rPr>
              <a:t>2</a:t>
            </a:r>
          </a:p>
        </p:txBody>
      </p:sp>
      <p:sp>
        <p:nvSpPr>
          <p:cNvPr id="209" name="Google Shape;209;p41"/>
          <p:cNvSpPr/>
          <p:nvPr/>
        </p:nvSpPr>
        <p:spPr>
          <a:xfrm>
            <a:off x="817719" y="7685350"/>
            <a:ext cx="590611" cy="1703843"/>
          </a:xfrm>
          <a:prstGeom prst="rect">
            <a:avLst/>
          </a:prstGeom>
        </p:spPr>
        <p:txBody>
          <a:bodyPr>
            <a:prstTxWarp prst="textPlain"/>
          </a:bodyPr>
          <a:lstStyle/>
          <a:p>
            <a:pPr lvl="0" algn="ctr"/>
            <a:r>
              <a:rPr b="0" i="0">
                <a:ln cap="flat" cmpd="sng" w="19050">
                  <a:solidFill>
                    <a:schemeClr val="dk1"/>
                  </a:solidFill>
                  <a:prstDash val="solid"/>
                  <a:round/>
                  <a:headEnd len="sm" w="sm" type="none"/>
                  <a:tailEnd len="sm" w="sm" type="none"/>
                </a:ln>
                <a:solidFill>
                  <a:srgbClr val="E95C3D"/>
                </a:solidFill>
                <a:latin typeface="Plus Jakarta Sans"/>
              </a:rPr>
              <a:t>1</a:t>
            </a:r>
          </a:p>
        </p:txBody>
      </p:sp>
      <p:sp>
        <p:nvSpPr>
          <p:cNvPr id="210" name="Google Shape;210;p4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3: Seeds of Civilization</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9</a:t>
            </a:r>
            <a:endParaRPr sz="1700">
              <a:solidFill>
                <a:schemeClr val="dk1"/>
              </a:solidFill>
              <a:latin typeface="Halant"/>
              <a:ea typeface="Halant"/>
              <a:cs typeface="Halant"/>
              <a:sym typeface="Halant"/>
            </a:endParaRPr>
          </a:p>
        </p:txBody>
      </p:sp>
      <p:pic>
        <p:nvPicPr>
          <p:cNvPr id="211" name="Google Shape;211;p41"/>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